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4" r:id="rId2"/>
    <p:sldId id="316" r:id="rId3"/>
    <p:sldId id="308" r:id="rId4"/>
    <p:sldId id="295" r:id="rId5"/>
    <p:sldId id="301" r:id="rId6"/>
    <p:sldId id="303" r:id="rId7"/>
    <p:sldId id="323" r:id="rId8"/>
    <p:sldId id="304" r:id="rId9"/>
    <p:sldId id="307" r:id="rId10"/>
    <p:sldId id="320" r:id="rId11"/>
    <p:sldId id="318" r:id="rId12"/>
    <p:sldId id="319" r:id="rId13"/>
    <p:sldId id="321" r:id="rId14"/>
    <p:sldId id="322" r:id="rId15"/>
    <p:sldId id="296" r:id="rId16"/>
  </p:sldIdLst>
  <p:sldSz cx="9144000" cy="6858000" type="screen4x3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1" autoAdjust="0"/>
    <p:restoredTop sz="94660"/>
  </p:normalViewPr>
  <p:slideViewPr>
    <p:cSldViewPr showGuides="1">
      <p:cViewPr>
        <p:scale>
          <a:sx n="70" d="100"/>
          <a:sy n="70" d="100"/>
        </p:scale>
        <p:origin x="-13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0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0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1CEC3EC3-5473-48DD-8376-FA86A518CD5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1730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1730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5F176454-E3B1-4BA9-9440-F672B6FCCD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348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76454-E3B1-4BA9-9440-F672B6FCCD9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88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76454-E3B1-4BA9-9440-F672B6FCCD9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279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ru-RU" smtClean="0"/>
              <a:t>07.07.2014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C9CA43C-93E5-40FD-A34E-7DD52D6275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700808"/>
            <a:ext cx="7429551" cy="2808312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слов к делу: 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мешает эффективно работать друг с другом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915816" y="5517232"/>
            <a:ext cx="3384376" cy="585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200" b="1" dirty="0"/>
          </a:p>
        </p:txBody>
      </p:sp>
      <p:pic>
        <p:nvPicPr>
          <p:cNvPr id="6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28604"/>
            <a:ext cx="1000132" cy="5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428604"/>
            <a:ext cx="985328" cy="83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286388"/>
            <a:ext cx="5978779" cy="84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1452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2464" y="4653136"/>
            <a:ext cx="7979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908720"/>
            <a:ext cx="75306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Российский книжный рынок все более становится «персональным», направленным на обеспечение ограниченных и даже единичных потребителей. На первое место выходят компании, которые могут предложить своим клиентам не только товар, но и дополнительные информационные и сервисные услуги.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Важно заранее формировать потребительский спрос на издательскую продукцию за счет публикации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предварительных анонсов издаваемых книг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5" y="215676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3" y="130745"/>
            <a:ext cx="830832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566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2465" y="954372"/>
            <a:ext cx="787718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Должен быть создан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информационный центр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международных и национальных организаций, понимающих в качестве одной из своих задач привлечение и размещение инвестиций для реализации перспективных издательских проектов.</a:t>
            </a:r>
          </a:p>
          <a:p>
            <a:pPr marL="342900" indent="-342900"/>
            <a:endParaRPr lang="ru-RU" sz="8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Процесс внедрения информационных технологий сдерживает </a:t>
            </a:r>
            <a:r>
              <a:rPr lang="ru-RU" sz="24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отсутствие необходимой нормативно-правовой базы</a:t>
            </a:r>
            <a:r>
              <a:rPr lang="ru-RU" sz="24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том числе отраслевых стандартов (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систем классификации, электронных форматов обмена данными, общих для всех участников книжной отрасли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</a:t>
            </a:r>
          </a:p>
          <a:p>
            <a:pPr marL="342900" indent="-342900"/>
            <a:endParaRPr lang="ru-RU" sz="2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5" y="127285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90797"/>
            <a:ext cx="7143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6055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12360" y="5841856"/>
            <a:ext cx="762000" cy="365125"/>
          </a:xfrm>
        </p:spPr>
        <p:txBody>
          <a:bodyPr/>
          <a:lstStyle/>
          <a:p>
            <a:fld id="{DC9CA43C-93E5-40FD-A34E-7DD52D62751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2266" y="908720"/>
            <a:ext cx="86687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ОТРАСЛЕВОЙ  ОБЩЕСТВЕННЫЙ (КООРДИНАЦИОННЫЙ) СОВЕТ</a:t>
            </a:r>
          </a:p>
          <a:p>
            <a:pPr marL="285750" indent="-285750"/>
            <a:endParaRPr lang="ru-RU" sz="8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 составе совета - Рабочие группы по приоритетным</a:t>
            </a:r>
          </a:p>
          <a:p>
            <a:pPr marL="285750" indent="-285750"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направлениям, разрабатываемым Гильдией:</a:t>
            </a:r>
          </a:p>
          <a:p>
            <a:pPr marL="285750" indent="-285750"/>
            <a:endParaRPr lang="ru-RU" sz="1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Создание Единой информационной платформы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(информационно-товарной площадки)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 предоставлением информации об авторском праве и системой регулирования взаимоотношений с авторами, издательствами,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книгораспространителями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библиотеками и потребителями, функционирующей в режиме реального времени с соблюдением регламентов и стандартов.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endParaRPr lang="ru-RU" sz="2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901" y="130745"/>
            <a:ext cx="759394" cy="70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5" y="215676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11793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28604"/>
            <a:ext cx="79598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Разработка проектов стандарта для коммерческого описания издательской продукции,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обеспечение правовой основы паспортизации авторского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(авторской электронной книги) при соблюдении существующих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ГОСТов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оформлению выходных сведений.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Разработка единой унифицированной схемы классификации издательской  продукции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для всех субъектов книжной отрасли; разработка и продвижение формата обмена данными RUSONIX 3.0, конвертация с библиотечными коммуникативными форматами UNIMARC/MARC-21, с унификацией издательской продукции для всех субъектов книжной отрасли на основе универсальной десятичной классификации (УДК)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37321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1055040" cy="57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0"/>
            <a:ext cx="862013" cy="79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504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642918"/>
            <a:ext cx="80010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Издание единого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Терминологического словаря (Глоссария отраслевых терминов) -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инструмента для профессионального сообщества с рекомендациями по использованию терминологии,  отражающей суть процессов в книжной отрасли.</a:t>
            </a:r>
          </a:p>
          <a:p>
            <a:pPr lvl="0"/>
            <a:endParaRPr lang="ru-RU" sz="11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Формирование общего понятия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вторичного рынка. </a:t>
            </a:r>
          </a:p>
          <a:p>
            <a:pPr lvl="0"/>
            <a:endParaRPr lang="ru-RU" sz="105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Создание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Корпоративного учебного центра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повышения квалификации представителей книжной отрасли; профессиональная переподготовка работников книжной отрасли с переходом в другой электронный формат общения.</a:t>
            </a:r>
          </a:p>
          <a:p>
            <a:pPr lvl="0"/>
            <a:endParaRPr lang="ru-RU" sz="105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Создание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Координационного центра по выработке концепции развития книжной отрасли. 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ru-RU" sz="2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1055040" cy="57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8" y="0"/>
            <a:ext cx="862013" cy="79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23297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Харькова Марина Георгиевна,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Исполнительный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«Гильдия книжников»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e-mail:georgi@biblio-globus.ru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СПАСИБО ЗА ВНИМАНИЕ!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5" y="374934"/>
            <a:ext cx="1650138" cy="8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356217"/>
            <a:ext cx="1313809" cy="106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3544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3" y="4293096"/>
            <a:ext cx="8203807" cy="1944216"/>
          </a:xfrm>
        </p:spPr>
        <p:txBody>
          <a:bodyPr>
            <a:noAutofit/>
          </a:bodyPr>
          <a:lstStyle/>
          <a:p>
            <a:r>
              <a:rPr lang="ru-RU" sz="1300" dirty="0" smtClean="0">
                <a:latin typeface="Arial Black" panose="020B0A04020102020204" pitchFamily="34" charset="0"/>
              </a:rPr>
              <a:t>Некоммерческое партнерство «Гильдия книжников</a:t>
            </a:r>
            <a:r>
              <a:rPr lang="ru-RU" sz="1300" dirty="0">
                <a:latin typeface="Arial Black" panose="020B0A04020102020204" pitchFamily="34" charset="0"/>
              </a:rPr>
              <a:t>» </a:t>
            </a:r>
            <a:r>
              <a:rPr lang="ru-RU" sz="1300" dirty="0" smtClean="0">
                <a:latin typeface="Arial Black" panose="020B0A04020102020204" pitchFamily="34" charset="0"/>
              </a:rPr>
              <a:t> основано </a:t>
            </a:r>
            <a:r>
              <a:rPr lang="ru-RU" sz="1300" dirty="0">
                <a:latin typeface="Arial Black" panose="020B0A04020102020204" pitchFamily="34" charset="0"/>
              </a:rPr>
              <a:t>в 2000 году по инициативе </a:t>
            </a:r>
            <a:r>
              <a:rPr lang="ru-RU" sz="1300" dirty="0" smtClean="0">
                <a:latin typeface="Arial Black" panose="020B0A04020102020204" pitchFamily="34" charset="0"/>
              </a:rPr>
              <a:t>ТД «Библио-Глобус» </a:t>
            </a:r>
            <a:r>
              <a:rPr lang="ru-RU" sz="1300" dirty="0">
                <a:latin typeface="Arial Black" panose="020B0A04020102020204" pitchFamily="34" charset="0"/>
              </a:rPr>
              <a:t>для поддержки предпринимательской деятельности в книжной отрасли России. </a:t>
            </a:r>
            <a:r>
              <a:rPr lang="ru-RU" sz="1300" dirty="0" smtClean="0">
                <a:latin typeface="Arial Black" panose="020B0A04020102020204" pitchFamily="34" charset="0"/>
              </a:rPr>
              <a:t>«Гильдия книжников объединяет более </a:t>
            </a:r>
            <a:r>
              <a:rPr lang="ru-RU" sz="1300" dirty="0">
                <a:latin typeface="Arial Black" panose="020B0A04020102020204" pitchFamily="34" charset="0"/>
              </a:rPr>
              <a:t>60 организаций (издательства, книготорговые организации, библиотечные и образовательные учреждения).</a:t>
            </a:r>
          </a:p>
          <a:p>
            <a:r>
              <a:rPr lang="ru-RU" sz="1300" dirty="0" smtClean="0">
                <a:latin typeface="Arial Black" panose="020B0A04020102020204" pitchFamily="34" charset="0"/>
              </a:rPr>
              <a:t>Гильдия </a:t>
            </a:r>
            <a:r>
              <a:rPr lang="ru-RU" sz="1300" dirty="0">
                <a:latin typeface="Arial Black" panose="020B0A04020102020204" pitchFamily="34" charset="0"/>
              </a:rPr>
              <a:t>реализует программы, направленные на разработку корпоративной стратегии развития отечественного книгоиздания и </a:t>
            </a:r>
            <a:r>
              <a:rPr lang="ru-RU" sz="1300" dirty="0" err="1">
                <a:latin typeface="Arial Black" panose="020B0A04020102020204" pitchFamily="34" charset="0"/>
              </a:rPr>
              <a:t>книгораспространения</a:t>
            </a:r>
            <a:r>
              <a:rPr lang="ru-RU" sz="1300" dirty="0">
                <a:latin typeface="Arial Black" panose="020B0A04020102020204" pitchFamily="34" charset="0"/>
              </a:rPr>
              <a:t>, поддержку информационного и правового обеспечения книжного дела на основе современных международных стандартов.</a:t>
            </a:r>
          </a:p>
          <a:p>
            <a:endParaRPr lang="ru-RU" sz="1200" dirty="0">
              <a:latin typeface="Arial Black" panose="020B0A040201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00392" y="6309320"/>
            <a:ext cx="762000" cy="365125"/>
          </a:xfrm>
        </p:spPr>
        <p:txBody>
          <a:bodyPr/>
          <a:lstStyle/>
          <a:p>
            <a:fld id="{DC9CA43C-93E5-40FD-A34E-7DD52D62751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15816" y="5517232"/>
            <a:ext cx="2516005" cy="36004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8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/>
            <a:r>
              <a:rPr lang="en-US" sz="2000" dirty="0" smtClean="0"/>
              <a:t> </a:t>
            </a:r>
            <a:endParaRPr lang="ru-RU" sz="2000" dirty="0"/>
          </a:p>
        </p:txBody>
      </p:sp>
      <p:pic>
        <p:nvPicPr>
          <p:cNvPr id="9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2044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62804"/>
            <a:ext cx="784131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3528" y="3140968"/>
            <a:ext cx="8350075" cy="1224136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Некоммерческое партнерство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Гильдия книжников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  <a:endParaRPr lang="ru-RU" sz="3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888433" cy="23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581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500042"/>
            <a:ext cx="7572428" cy="5643602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Современные негативные тенденции в мировой экономике сказываются на общем снижении производственных и финансовых показателей книжной отрасли России. </a:t>
            </a:r>
          </a:p>
          <a:p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Сегодня мы находимся на стыке трёх кризисов – экономического, отраслевого и кризиса чтения.</a:t>
            </a:r>
          </a:p>
          <a:p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Продолжается падение интереса общества к традиционной книге на бумажном носителе, а также к чтению как к процессу. 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Общедоступность электронного </a:t>
            </a:r>
            <a:r>
              <a:rPr lang="ru-RU" sz="32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контента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нарушение авторского права, проблемы ценообразования, повсеместное закрытие книжных магазинов отрицательно влияют на книжное предпринимательство. </a:t>
            </a:r>
          </a:p>
          <a:p>
            <a:endParaRPr lang="ru-RU" sz="3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5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214290"/>
            <a:ext cx="856139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8983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666596"/>
            <a:ext cx="7674646" cy="4976982"/>
          </a:xfrm>
        </p:spPr>
        <p:txBody>
          <a:bodyPr>
            <a:normAutofit lnSpcReduction="10000"/>
          </a:bodyPr>
          <a:lstStyle/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Особенно важны новые подходы в работе издателей,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книгораспространителей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других смежных предприятий, которые позволят существенно снизить издержки, сохраняя при этом качество выпускаемых изданий и оказываемых услуг.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Для решения отраслевых проблем, стоящих перед отраслью, в первую очередь, необходима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консолидация усилий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предпринимателей, властных структур, ведущих научных, образовательных и общественных организаций, представителей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бизнес-сообщества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5" y="418946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54170"/>
            <a:ext cx="786381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6345237"/>
            <a:ext cx="36464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9552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500042"/>
            <a:ext cx="7786742" cy="5929354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Предприниматель несет ответственность перед обществом как владелец социального бизнеса, ориентируемого на общественно-значимый результат. </a:t>
            </a:r>
          </a:p>
          <a:p>
            <a:pPr fontAlgn="base"/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Предпринимательство </a:t>
            </a:r>
            <a:r>
              <a:rPr lang="ru-RU" sz="6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книжной отрасли выступает уже не только как субъект рыночной экономики, а как субъект культуры,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60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книга </a:t>
            </a:r>
            <a:r>
              <a:rPr lang="ru-RU" sz="60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как социальный феномен </a:t>
            </a:r>
            <a:r>
              <a:rPr lang="ru-RU" sz="6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60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интеллектуальный продукт</a:t>
            </a:r>
            <a:r>
              <a:rPr lang="ru-RU" sz="6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является ключевым каналом социальных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коммуникаций. </a:t>
            </a:r>
          </a:p>
          <a:p>
            <a:pPr fontAlgn="base"/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Эта особенность книги определяет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особое место информации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системе ее движения и сопровождения от замысла до читателя. Такая система должна включать всех участников процесса производства и потребления книги: </a:t>
            </a:r>
            <a:r>
              <a:rPr lang="ru-RU" sz="60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авторов, издательства, книжные палаты, книготорговые структуры, библиотеки.</a:t>
            </a:r>
            <a:endParaRPr lang="ru-RU" sz="60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4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5" y="418946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06660"/>
            <a:ext cx="858391" cy="7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7682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41506"/>
            <a:ext cx="8424935" cy="533548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Проекты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которые в настоящее время находятся в разработке НП «Гильдия книжников», поддерживаются Торговым Домом «БИБЛИО-ГЛОБУС», Российской книжной палатой, Российской Государственной библиотекой, Государственной публичной научно-технической библиотекой, Государственной библиотекой иностранной литературы, Всероссийским институтом научной и технической информации (ВИНИТИ) РАН, Техническим комитетом по стандартизации ТК 191 «Научно-техническая информация, библиотечное и издательское дело»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Росстандарта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Московским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государственным университетом печати им. Ивана Федорова (МГУП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5805264"/>
            <a:ext cx="762000" cy="365125"/>
          </a:xfrm>
        </p:spPr>
        <p:txBody>
          <a:bodyPr/>
          <a:lstStyle/>
          <a:p>
            <a:fld id="{DC9CA43C-93E5-40FD-A34E-7DD52D62751F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5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285728"/>
            <a:ext cx="785813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8888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43464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Информационное обеспечение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играет существенную роль в развитии любого рынка товаров и услуг, а в отношении книжной отрасли эта роль является основополагающей. Информационное обеспечение – это не только информация, необходимая для управления экономическими, финансовыми и организационными процессами, прежде всего –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это создание единой информационной платформы книжной отрасли.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14290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0"/>
            <a:ext cx="785813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500042"/>
            <a:ext cx="7296876" cy="5500726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Одним из основных проектов Гильдии является создание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информационной системы -  специализированного информационного центра,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предназначенных для обеспечения эффективной работы издательств, книготорговых организаций и полиграфических предприятий в сфере производства и реализации книгопечатной продукции. </a:t>
            </a:r>
          </a:p>
          <a:p>
            <a:pPr marL="0" indent="0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Специалистов книжной отрасли интересует полная и своевременная информация о книгах на стадии их подготовки и печати, сводная информация о печатной издательской продукции и электронных книгах, поступивших на рынок, динамика продаж, количество продукции на складах издателей и поставщиков. 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5" y="418946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06660"/>
            <a:ext cx="786383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2518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85800"/>
            <a:ext cx="7704856" cy="490344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Информационное обеспечение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играет существенную роль в развитии любого рынка товаров и услуг, а в отношении книжной отрасли она является основополагающей. 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Информационное обеспечение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это не только информация, необходимая для управления экономическими, финансовыми и организационными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процессами;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это создание единой информационной платформы книжной отрасли.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43C-93E5-40FD-A34E-7DD52D62751F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Picture 6" descr="C:\Documents and Settings\serjm.GLOBUS\Рабочий стол\значки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5" y="374935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serjm.GLOBUS\Рабочий стол\clip_image0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900" y="357166"/>
            <a:ext cx="7143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6215082"/>
            <a:ext cx="4572077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92698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3196</TotalTime>
  <Words>914</Words>
  <Application>Microsoft Office PowerPoint</Application>
  <PresentationFormat>Экран (4:3)</PresentationFormat>
  <Paragraphs>70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От слов к делу:  что нам мешает эффективно работать друг с другом? </vt:lpstr>
      <vt:lpstr>Некоммерческое партнерство  «Гильдия книжников»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Харькова Марина Георгиевна, Исполнительный директор  НП «Гильдия книжников» e-mail:georgi@biblio-globus.ru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франчайзинга  ООО Торговый Дом «БИБЛИО-ГЛОБУС» как инструмент развития книжной торговли</dc:title>
  <dc:creator>Олейник И.Г.</dc:creator>
  <cp:lastModifiedBy>elnit2016</cp:lastModifiedBy>
  <cp:revision>162</cp:revision>
  <cp:lastPrinted>2016-02-29T09:39:36Z</cp:lastPrinted>
  <dcterms:created xsi:type="dcterms:W3CDTF">2014-07-02T16:27:12Z</dcterms:created>
  <dcterms:modified xsi:type="dcterms:W3CDTF">2016-06-07T09:42:23Z</dcterms:modified>
</cp:coreProperties>
</file>